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5" r:id="rId2"/>
    <p:sldId id="258" r:id="rId3"/>
    <p:sldId id="259" r:id="rId4"/>
    <p:sldId id="273" r:id="rId5"/>
    <p:sldId id="275" r:id="rId6"/>
    <p:sldId id="260" r:id="rId7"/>
    <p:sldId id="266" r:id="rId8"/>
    <p:sldId id="267" r:id="rId9"/>
    <p:sldId id="263" r:id="rId10"/>
    <p:sldId id="261" r:id="rId11"/>
    <p:sldId id="271" r:id="rId12"/>
    <p:sldId id="269" r:id="rId13"/>
    <p:sldId id="270" r:id="rId14"/>
    <p:sldId id="272" r:id="rId15"/>
    <p:sldId id="276" r:id="rId16"/>
    <p:sldId id="278" r:id="rId17"/>
    <p:sldId id="281" r:id="rId18"/>
    <p:sldId id="279" r:id="rId19"/>
    <p:sldId id="280" r:id="rId20"/>
    <p:sldId id="277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433" autoAdjust="0"/>
  </p:normalViewPr>
  <p:slideViewPr>
    <p:cSldViewPr>
      <p:cViewPr varScale="1">
        <p:scale>
          <a:sx n="48" d="100"/>
          <a:sy n="48" d="100"/>
        </p:scale>
        <p:origin x="-10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08632-6308-4285-B864-ED5728C9D830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6108-EAF9-4E89-99DB-13A950BF4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use excel: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designed for large datasets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Not designed for complex analysis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Plots/charts limited to certain size and restrictive options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Slooooowww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 Can use R and python though excel though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</a:t>
            </a:r>
            <a:r>
              <a:rPr lang="en-US" baseline="0" dirty="0" smtClean="0"/>
              <a:t> open source options: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-Octave:  clone of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 if you want to run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scripts most will run </a:t>
            </a:r>
          </a:p>
          <a:p>
            <a:r>
              <a:rPr lang="en-US" baseline="0" dirty="0" smtClean="0"/>
              <a:t>	but cannot run any octave specific syntax on </a:t>
            </a:r>
            <a:r>
              <a:rPr lang="en-US" baseline="0" dirty="0" err="1" smtClean="0"/>
              <a:t>matlab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talk is by no means exhaustive – presenting most common choices for data analysis (based on: ease of use, user base, avail packages, graphics environments)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Will Discuss the strong points (and weaknesses?)</a:t>
            </a:r>
            <a:r>
              <a:rPr lang="en-US" baseline="0" dirty="0" smtClean="0"/>
              <a:t> of each and show a couple of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Similar aggregation analysis using python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example goes a bit further than the R example as I usually work in python and fleshed out this one first but did not have time to finish the R to the same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6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interactive plotting environment can change some very</a:t>
            </a:r>
            <a:r>
              <a:rPr lang="en-US" baseline="0" dirty="0" smtClean="0"/>
              <a:t> basic things in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exported file to be embedded in a report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 adding some</a:t>
            </a:r>
            <a:r>
              <a:rPr lang="en-US" baseline="0" dirty="0" smtClean="0"/>
              <a:t> customized formatting to make it pretty and more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4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Anaconda package</a:t>
            </a:r>
            <a:r>
              <a:rPr lang="en-US" baseline="0" dirty="0" smtClean="0"/>
              <a:t> l</a:t>
            </a:r>
            <a:r>
              <a:rPr lang="en-US" dirty="0" smtClean="0"/>
              <a:t>auncher</a:t>
            </a:r>
            <a:r>
              <a:rPr lang="en-US" baseline="0" dirty="0" smtClean="0"/>
              <a:t> screen shows different environments in which to work with python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Will show </a:t>
            </a:r>
            <a:r>
              <a:rPr lang="en-US" baseline="0" dirty="0" err="1" smtClean="0"/>
              <a:t>ipython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Ipython</a:t>
            </a:r>
            <a:r>
              <a:rPr lang="en-US" dirty="0" smtClean="0"/>
              <a:t> shows</a:t>
            </a:r>
            <a:r>
              <a:rPr lang="en-US" baseline="0" dirty="0" smtClean="0"/>
              <a:t> programs as a list of “notebooks”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great way of using python to collaborate with others or to work out separate portions of a program and take notes along the way.  Each notebook can be exported as raw python code, a  pdf or a slideshow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an </a:t>
            </a:r>
            <a:r>
              <a:rPr lang="en-US" dirty="0" err="1" smtClean="0"/>
              <a:t>ipython</a:t>
            </a:r>
            <a:r>
              <a:rPr lang="en-US" dirty="0" smtClean="0"/>
              <a:t> notebook</a:t>
            </a:r>
            <a:r>
              <a:rPr lang="en-US" baseline="0" dirty="0" smtClean="0"/>
              <a:t> I made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Notebook gets 6 min NOAA level data from a gauging station and plots it against SWMP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keyboard short cuts available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to help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that notes are formatted</a:t>
            </a:r>
            <a:r>
              <a:rPr lang="en-US" baseline="0" dirty="0" smtClean="0"/>
              <a:t> differently from code and outputs of the code.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Ordered in a series of cells , each cell is interactive code and will show output if any below it</a:t>
            </a:r>
          </a:p>
          <a:p>
            <a:r>
              <a:rPr lang="en-US" baseline="0" dirty="0" smtClean="0"/>
              <a:t>     - this is great for working through each segment of code to get it working before moving on to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plot output</a:t>
            </a:r>
            <a:r>
              <a:rPr lang="en-US" baseline="0" dirty="0" smtClean="0"/>
              <a:t> below cell.  Can set to plot graphics externally (e.g. not inline mode)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4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About:</a:t>
            </a:r>
          </a:p>
          <a:p>
            <a:r>
              <a:rPr lang="en-US" dirty="0" smtClean="0"/>
              <a:t>R</a:t>
            </a:r>
            <a:r>
              <a:rPr lang="en-US" baseline="0" dirty="0" smtClean="0"/>
              <a:t> is dialect of S by Bell Labs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Can run in different environments - console, </a:t>
            </a:r>
            <a:r>
              <a:rPr lang="en-US" dirty="0" smtClean="0"/>
              <a:t>Text</a:t>
            </a:r>
            <a:r>
              <a:rPr lang="en-US" baseline="0" dirty="0" smtClean="0"/>
              <a:t> editor , </a:t>
            </a:r>
            <a:r>
              <a:rPr lang="en-US" dirty="0" err="1" smtClean="0"/>
              <a:t>Rstudio</a:t>
            </a:r>
            <a:r>
              <a:rPr lang="en-US" dirty="0" smtClean="0"/>
              <a:t>!!!</a:t>
            </a:r>
          </a:p>
          <a:p>
            <a:endParaRPr lang="en-US" dirty="0" smtClean="0"/>
          </a:p>
          <a:p>
            <a:r>
              <a:rPr lang="en-US" dirty="0" smtClean="0"/>
              <a:t>Another</a:t>
            </a:r>
            <a:r>
              <a:rPr lang="en-US" baseline="0" dirty="0" smtClean="0"/>
              <a:t> Pro for R:</a:t>
            </a:r>
          </a:p>
          <a:p>
            <a:r>
              <a:rPr lang="en-US" baseline="0" dirty="0" smtClean="0"/>
              <a:t>Null values are treated as expected and no special massaging needs to occur before using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Arguably</a:t>
            </a:r>
            <a:r>
              <a:rPr lang="en-US" baseline="0" dirty="0" smtClean="0"/>
              <a:t> </a:t>
            </a:r>
            <a:r>
              <a:rPr lang="en-US" dirty="0" smtClean="0"/>
              <a:t>Quirky,</a:t>
            </a:r>
            <a:r>
              <a:rPr lang="en-US" baseline="0" dirty="0" smtClean="0"/>
              <a:t>  </a:t>
            </a:r>
            <a:r>
              <a:rPr lang="en-US" dirty="0" smtClean="0"/>
              <a:t>Not “real language” and</a:t>
            </a:r>
            <a:r>
              <a:rPr lang="en-US" baseline="0" dirty="0" smtClean="0"/>
              <a:t> is not built on object oriented programming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7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realtime</a:t>
            </a:r>
            <a:r>
              <a:rPr lang="en-US" baseline="0" dirty="0" smtClean="0"/>
              <a:t> website that does similar as the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notebook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take working R or python local code and make it into a website with interactivity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1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Tips – some code</a:t>
            </a:r>
            <a:r>
              <a:rPr lang="en-US" baseline="0" dirty="0" smtClean="0"/>
              <a:t> changes needed depending on environment used – inline graphs , print out tables etc..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</a:t>
            </a:r>
            <a:r>
              <a:rPr lang="en-US" baseline="0" dirty="0" smtClean="0"/>
              <a:t> advanced techniques: </a:t>
            </a:r>
          </a:p>
          <a:p>
            <a:r>
              <a:rPr lang="en-US" baseline="0" dirty="0" smtClean="0"/>
              <a:t>	multiple years / sites by reading from a directory and looping through all files in directory</a:t>
            </a:r>
          </a:p>
          <a:p>
            <a:r>
              <a:rPr lang="en-US" baseline="0" dirty="0" smtClean="0"/>
              <a:t>	interactive selection of files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	error handling </a:t>
            </a:r>
          </a:p>
          <a:p>
            <a:endParaRPr lang="en-US" dirty="0" smtClean="0"/>
          </a:p>
          <a:p>
            <a:r>
              <a:rPr lang="en-US" dirty="0" smtClean="0"/>
              <a:t>My</a:t>
            </a:r>
            <a:r>
              <a:rPr lang="en-US" baseline="0" dirty="0" smtClean="0"/>
              <a:t> email:  mcordrey@trnerr.org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Help online from community (arguably not as helpful and nice as R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Graphics in R are said to be better but interactivity of plots in python seems easier/better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Less focused on data analysis per se and more general purpose language</a:t>
            </a:r>
          </a:p>
          <a:p>
            <a:r>
              <a:rPr lang="en-US" baseline="0" dirty="0" smtClean="0"/>
              <a:t>	can do anything in python – full blown apps, GIS </a:t>
            </a:r>
            <a:r>
              <a:rPr lang="en-US" baseline="0" dirty="0" err="1" smtClean="0"/>
              <a:t>anaylsis</a:t>
            </a:r>
            <a:r>
              <a:rPr lang="en-US" baseline="0" dirty="0" smtClean="0"/>
              <a:t>  and web pages </a:t>
            </a:r>
            <a:r>
              <a:rPr lang="en-US" baseline="0" dirty="0" err="1" smtClean="0"/>
              <a:t>etc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Package management not as easy as R  if</a:t>
            </a:r>
            <a:r>
              <a:rPr lang="en-US" baseline="0" dirty="0" smtClean="0"/>
              <a:t> you install a </a:t>
            </a:r>
            <a:r>
              <a:rPr lang="en-US" baseline="0" dirty="0" err="1" smtClean="0"/>
              <a:t>sci</a:t>
            </a:r>
            <a:r>
              <a:rPr lang="en-US" baseline="0" dirty="0" smtClean="0"/>
              <a:t> computing complete solution like anaconda it is taken care of more or less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Anaconda by Continuum </a:t>
            </a:r>
            <a:r>
              <a:rPr lang="en-US" baseline="0" dirty="0" err="1" smtClean="0"/>
              <a:t>Anayltics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Other option : </a:t>
            </a:r>
            <a:r>
              <a:rPr lang="en-US" baseline="0" dirty="0" err="1" smtClean="0"/>
              <a:t>Enthought</a:t>
            </a:r>
            <a:r>
              <a:rPr lang="en-US" baseline="0" dirty="0" smtClean="0"/>
              <a:t> canopy – less packages in free version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 If not installing from a package use python version 2.7.x and not 3.x as most data analysis libraries have not yet been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tutorials and program examples are like this drawing</a:t>
            </a:r>
          </a:p>
          <a:p>
            <a:r>
              <a:rPr lang="en-US" dirty="0" smtClean="0"/>
              <a:t>In programming</a:t>
            </a:r>
            <a:r>
              <a:rPr lang="en-US" baseline="0" dirty="0" smtClean="0"/>
              <a:t> the 2 circles is equiv. to  print “hello world” examples given to learn a language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owl  is </a:t>
            </a:r>
            <a:r>
              <a:rPr lang="en-US" baseline="0" dirty="0" err="1" smtClean="0"/>
              <a:t>equiv</a:t>
            </a:r>
            <a:r>
              <a:rPr lang="en-US" baseline="0" dirty="0" smtClean="0"/>
              <a:t> to building a  complex interactive bells and whistles program without being given the </a:t>
            </a:r>
            <a:r>
              <a:rPr lang="en-US" baseline="0" dirty="0" err="1" smtClean="0"/>
              <a:t>intermed</a:t>
            </a:r>
            <a:r>
              <a:rPr lang="en-US" baseline="0" dirty="0" smtClean="0"/>
              <a:t>. Steps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talk will give two circles and add a couple of feathers but should be enough to show how our specific data can be ingested, analyzed and plotted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shown in simple</a:t>
            </a:r>
            <a:r>
              <a:rPr lang="en-US" baseline="0" dirty="0" smtClean="0"/>
              <a:t> code editing environment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example:</a:t>
            </a:r>
          </a:p>
          <a:p>
            <a:r>
              <a:rPr lang="en-US" baseline="0" dirty="0" smtClean="0"/>
              <a:t>- Load needed libraries first thing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Read a sample water quality data file as it is formatted using the CDMO QAQC macro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Massage time stamps as CDMO times are not ISO format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Aggregate data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Output file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Plot </a:t>
            </a:r>
            <a:r>
              <a:rPr lang="en-US" baseline="0" dirty="0" err="1" smtClean="0"/>
              <a:t>anayalized</a:t>
            </a:r>
            <a:r>
              <a:rPr lang="en-US" baseline="0" dirty="0" smtClean="0"/>
              <a:t>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Analysis</a:t>
            </a:r>
            <a:r>
              <a:rPr lang="en-US" baseline="0" dirty="0" smtClean="0"/>
              <a:t> in example is an aggregation to summarize data at different frequencies (hourly, daily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as people expressed interest in this though many </a:t>
            </a:r>
            <a:r>
              <a:rPr lang="en-US" baseline="0" dirty="0" err="1" smtClean="0"/>
              <a:t>many</a:t>
            </a:r>
            <a:r>
              <a:rPr lang="en-US" baseline="0" dirty="0" smtClean="0"/>
              <a:t> more complex routines are available through different libraries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These are bones examples</a:t>
            </a:r>
          </a:p>
          <a:p>
            <a:r>
              <a:rPr lang="en-US" baseline="0" dirty="0" smtClean="0"/>
              <a:t>	 does not show how to program using best practices , advanced data input, error handling , user input etc..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example in </a:t>
            </a:r>
            <a:r>
              <a:rPr lang="en-US" dirty="0" err="1" smtClean="0"/>
              <a:t>Rstudio</a:t>
            </a:r>
            <a:endParaRPr lang="en-US" dirty="0" smtClean="0"/>
          </a:p>
          <a:p>
            <a:r>
              <a:rPr lang="en-US" dirty="0" smtClean="0"/>
              <a:t>	code pane,</a:t>
            </a:r>
            <a:r>
              <a:rPr lang="en-US" baseline="0" dirty="0" smtClean="0"/>
              <a:t> plot pane, file views etc….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 view</a:t>
            </a:r>
            <a:r>
              <a:rPr lang="en-US" baseline="0" dirty="0" smtClean="0"/>
              <a:t> – similar to a spreadsheet, makes looking at data very easy using </a:t>
            </a:r>
            <a:r>
              <a:rPr lang="en-US" baseline="0" dirty="0" err="1" smtClean="0"/>
              <a:t>Rstudio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1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export</a:t>
            </a:r>
            <a:r>
              <a:rPr lang="en-US" baseline="0" dirty="0" smtClean="0"/>
              <a:t> plots in various file types, though viewer is less interactive than the python plot viewer.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6108-EAF9-4E89-99DB-13A950BF4F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FCD4831-1C9B-4D41-B10F-6E327A520F4D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9419D64-7F5B-4E05-9544-C5167C1A3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ntinuum.io/cshop/anaconda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nerr.org/opensourcetools/" TargetMode="External"/><Relationship Id="rId5" Type="http://schemas.openxmlformats.org/officeDocument/2006/relationships/hyperlink" Target="http://www.rstudio.com/" TargetMode="External"/><Relationship Id="rId4" Type="http://schemas.openxmlformats.org/officeDocument/2006/relationships/hyperlink" Target="http://cran.r-projec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NU Octav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1288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1503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Octave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304" y="4495800"/>
            <a:ext cx="3623257" cy="1219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47800" y="1905000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Open Source Software</a:t>
            </a:r>
            <a:br>
              <a:rPr lang="en-US" dirty="0" smtClean="0"/>
            </a:br>
            <a:r>
              <a:rPr lang="en-US" dirty="0" smtClean="0"/>
              <a:t>for SWMP Data Analysis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1" y="4733592"/>
            <a:ext cx="1676400" cy="1273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TTW 2014 : Michelle Cordrey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analysis: Python example</a:t>
            </a:r>
            <a:endParaRPr lang="en-US" dirty="0"/>
          </a:p>
        </p:txBody>
      </p:sp>
      <p:pic>
        <p:nvPicPr>
          <p:cNvPr id="3" name="Content Placeholder 2" descr="Screenshot 2014-02-09 20.56.2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6794"/>
          <a:stretch>
            <a:fillRect/>
          </a:stretch>
        </p:blipFill>
        <p:spPr>
          <a:xfrm>
            <a:off x="73107" y="1773087"/>
            <a:ext cx="9029924" cy="4876800"/>
          </a:xfrm>
        </p:spPr>
      </p:pic>
    </p:spTree>
    <p:extLst>
      <p:ext uri="{BB962C8B-B14F-4D97-AF65-F5344CB8AC3E}">
        <p14:creationId xmlns:p14="http://schemas.microsoft.com/office/powerpoint/2010/main" val="21166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minute </a:t>
            </a:r>
            <a:r>
              <a:rPr lang="en-US" dirty="0" smtClean="0"/>
              <a:t>analysis: </a:t>
            </a:r>
            <a:r>
              <a:rPr lang="en-US" dirty="0"/>
              <a:t>Python example</a:t>
            </a:r>
          </a:p>
        </p:txBody>
      </p:sp>
      <p:pic>
        <p:nvPicPr>
          <p:cNvPr id="4" name="Content Placeholder 3" descr="Screenshot 2014-02-09 21.05.19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75" r="-26375"/>
          <a:stretch>
            <a:fillRect/>
          </a:stretch>
        </p:blipFill>
        <p:spPr>
          <a:xfrm>
            <a:off x="-76200" y="1828800"/>
            <a:ext cx="9372600" cy="5061870"/>
          </a:xfrm>
        </p:spPr>
      </p:pic>
    </p:spTree>
    <p:extLst>
      <p:ext uri="{BB962C8B-B14F-4D97-AF65-F5344CB8AC3E}">
        <p14:creationId xmlns:p14="http://schemas.microsoft.com/office/powerpoint/2010/main" val="9511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q_15min_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minute </a:t>
            </a:r>
            <a:r>
              <a:rPr lang="en-US" dirty="0" smtClean="0"/>
              <a:t>analysis: </a:t>
            </a:r>
            <a:r>
              <a:rPr lang="en-US" dirty="0"/>
              <a:t>Python example</a:t>
            </a:r>
          </a:p>
        </p:txBody>
      </p:sp>
      <p:pic>
        <p:nvPicPr>
          <p:cNvPr id="4" name="Content Placeholder 3" descr="dailywqtemp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b="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minute </a:t>
            </a:r>
            <a:r>
              <a:rPr lang="en-US" dirty="0" smtClean="0"/>
              <a:t>analysis: </a:t>
            </a:r>
            <a:r>
              <a:rPr lang="en-US" dirty="0"/>
              <a:t>Python example</a:t>
            </a:r>
          </a:p>
        </p:txBody>
      </p:sp>
      <p:pic>
        <p:nvPicPr>
          <p:cNvPr id="5" name="Content Placeholder 4" descr="Screenshot 2014-02-11 13.33.5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41" r="-12841"/>
          <a:stretch>
            <a:fillRect/>
          </a:stretch>
        </p:blipFill>
        <p:spPr>
          <a:xfrm>
            <a:off x="-313155" y="1600200"/>
            <a:ext cx="10581942" cy="5715000"/>
          </a:xfrm>
        </p:spPr>
      </p:pic>
    </p:spTree>
    <p:extLst>
      <p:ext uri="{BB962C8B-B14F-4D97-AF65-F5344CB8AC3E}">
        <p14:creationId xmlns:p14="http://schemas.microsoft.com/office/powerpoint/2010/main" val="7486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4-02-11 14.31.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4-02-11 14.32.35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7" r="-20557"/>
          <a:stretch>
            <a:fillRect/>
          </a:stretch>
        </p:blipFill>
        <p:spPr>
          <a:xfrm>
            <a:off x="-2131482" y="304800"/>
            <a:ext cx="13121608" cy="7086600"/>
          </a:xfrm>
        </p:spPr>
      </p:pic>
    </p:spTree>
    <p:extLst>
      <p:ext uri="{BB962C8B-B14F-4D97-AF65-F5344CB8AC3E}">
        <p14:creationId xmlns:p14="http://schemas.microsoft.com/office/powerpoint/2010/main" val="3528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shot 2014-02-11 14.44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9144000" cy="68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4-02-11 14.33.48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7" r="-20557"/>
          <a:stretch>
            <a:fillRect/>
          </a:stretch>
        </p:blipFill>
        <p:spPr>
          <a:xfrm>
            <a:off x="-1990389" y="228600"/>
            <a:ext cx="13121608" cy="7086600"/>
          </a:xfrm>
        </p:spPr>
      </p:pic>
    </p:spTree>
    <p:extLst>
      <p:ext uri="{BB962C8B-B14F-4D97-AF65-F5344CB8AC3E}">
        <p14:creationId xmlns:p14="http://schemas.microsoft.com/office/powerpoint/2010/main" val="15008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4-02-11 14.35.0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57" r="-20557"/>
          <a:stretch>
            <a:fillRect/>
          </a:stretch>
        </p:blipFill>
        <p:spPr>
          <a:xfrm>
            <a:off x="-2131481" y="190697"/>
            <a:ext cx="13332881" cy="7200703"/>
          </a:xfrm>
        </p:spPr>
      </p:pic>
    </p:spTree>
    <p:extLst>
      <p:ext uri="{BB962C8B-B14F-4D97-AF65-F5344CB8AC3E}">
        <p14:creationId xmlns:p14="http://schemas.microsoft.com/office/powerpoint/2010/main" val="29332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Easy to use for exploratory statistics</a:t>
            </a:r>
          </a:p>
          <a:p>
            <a:r>
              <a:rPr lang="en-US" dirty="0" smtClean="0"/>
              <a:t>Great </a:t>
            </a:r>
            <a:r>
              <a:rPr lang="en-US" dirty="0"/>
              <a:t>graphics packages (</a:t>
            </a:r>
            <a:r>
              <a:rPr lang="en-US" dirty="0" err="1"/>
              <a:t>ggplot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Helpful community  </a:t>
            </a:r>
          </a:p>
          <a:p>
            <a:r>
              <a:rPr lang="en-US" dirty="0" smtClean="0"/>
              <a:t>For some is more intuitive than other options</a:t>
            </a:r>
          </a:p>
          <a:p>
            <a:r>
              <a:rPr lang="en-US" dirty="0" smtClean="0"/>
              <a:t>Cross disciplinary and very high quality packages</a:t>
            </a:r>
          </a:p>
          <a:p>
            <a:r>
              <a:rPr lang="en-US" dirty="0" smtClean="0"/>
              <a:t>Many packages (&gt;5000 in CRAN)</a:t>
            </a:r>
          </a:p>
          <a:p>
            <a:r>
              <a:rPr lang="en-US" dirty="0" err="1" smtClean="0"/>
              <a:t>Rstudio</a:t>
            </a:r>
            <a:r>
              <a:rPr lang="en-US" dirty="0" smtClean="0"/>
              <a:t> – GUI interactive environment which makes working in R much easier for newcomers to programming</a:t>
            </a:r>
            <a:endParaRPr lang="en-US" dirty="0"/>
          </a:p>
        </p:txBody>
      </p:sp>
      <p:pic>
        <p:nvPicPr>
          <p:cNvPr id="4" name="Picture 3" descr="logo_rstu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09600"/>
            <a:ext cx="1899390" cy="55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81000"/>
            <a:ext cx="1270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2014-02-11 14.31.5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8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/>
              <a:t>Install Anaonda: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://store.continuum.io/cshop/anaconda/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nstall R: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://cran.r-</a:t>
            </a:r>
            <a:r>
              <a:rPr lang="en-US" dirty="0" smtClean="0">
                <a:hlinkClick r:id="rId4"/>
              </a:rPr>
              <a:t>project.org</a:t>
            </a:r>
            <a:endParaRPr lang="en-US" dirty="0" smtClean="0"/>
          </a:p>
          <a:p>
            <a:pPr lvl="1"/>
            <a:r>
              <a:rPr lang="en-US" dirty="0" smtClean="0"/>
              <a:t>Install </a:t>
            </a:r>
            <a:r>
              <a:rPr lang="en-US" dirty="0" err="1" smtClean="0"/>
              <a:t>Rstudio</a:t>
            </a:r>
            <a:r>
              <a:rPr lang="en-US" dirty="0" smtClean="0"/>
              <a:t>: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://www.rstudio.com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All code used in the will be at:</a:t>
            </a:r>
          </a:p>
          <a:p>
            <a:r>
              <a:rPr lang="en-US" sz="2200" dirty="0"/>
              <a:t>	</a:t>
            </a:r>
            <a:r>
              <a:rPr lang="en-US" sz="2200" dirty="0">
                <a:hlinkClick r:id="rId6"/>
              </a:rPr>
              <a:t>http://trnerr.org/opensourcetools/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7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Relatively easy to learn</a:t>
            </a:r>
          </a:p>
          <a:p>
            <a:r>
              <a:rPr lang="en-US" dirty="0" smtClean="0"/>
              <a:t>Popular – many users / help resources</a:t>
            </a:r>
          </a:p>
          <a:p>
            <a:r>
              <a:rPr lang="en-US" dirty="0" smtClean="0"/>
              <a:t>“Real”  Language**</a:t>
            </a:r>
          </a:p>
          <a:p>
            <a:r>
              <a:rPr lang="en-US" dirty="0" smtClean="0"/>
              <a:t>Scientific computing packages – 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SciPy</a:t>
            </a:r>
            <a:r>
              <a:rPr lang="en-US" dirty="0" smtClean="0"/>
              <a:t>, Pandas</a:t>
            </a:r>
          </a:p>
          <a:p>
            <a:r>
              <a:rPr lang="en-US" dirty="0" smtClean="0"/>
              <a:t>Many different ways to work with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 excel, </a:t>
            </a:r>
            <a:r>
              <a:rPr lang="en-US" dirty="0" err="1" smtClean="0"/>
              <a:t>arcmap</a:t>
            </a:r>
            <a:r>
              <a:rPr lang="en-US" dirty="0" smtClean="0"/>
              <a:t>, IDEs , console, </a:t>
            </a:r>
            <a:r>
              <a:rPr lang="en-US" dirty="0" err="1" smtClean="0"/>
              <a:t>ipython</a:t>
            </a:r>
            <a:endParaRPr lang="en-US" dirty="0"/>
          </a:p>
        </p:txBody>
      </p:sp>
      <p:pic>
        <p:nvPicPr>
          <p:cNvPr id="4" name="Picture 3" descr="python-logo-master-v3-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4800"/>
            <a:ext cx="3810000" cy="12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72200" y="5105400"/>
            <a:ext cx="2209800" cy="1600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The number of packages needed to work with scientific data is daunting:    </a:t>
            </a:r>
            <a:r>
              <a:rPr lang="en-US" dirty="0" err="1" smtClean="0"/>
              <a:t>SciPy</a:t>
            </a:r>
            <a:r>
              <a:rPr lang="en-US" dirty="0" smtClean="0"/>
              <a:t> , </a:t>
            </a:r>
            <a:r>
              <a:rPr lang="en-US" dirty="0" err="1" smtClean="0"/>
              <a:t>NumPy</a:t>
            </a:r>
            <a:r>
              <a:rPr lang="en-US" dirty="0" smtClean="0"/>
              <a:t>, Pandas, </a:t>
            </a:r>
            <a:r>
              <a:rPr lang="en-US" dirty="0" err="1" smtClean="0"/>
              <a:t>matplotlib</a:t>
            </a:r>
            <a:r>
              <a:rPr lang="en-US" dirty="0" smtClean="0"/>
              <a:t> etc…</a:t>
            </a:r>
          </a:p>
          <a:p>
            <a:r>
              <a:rPr lang="en-US" dirty="0" smtClean="0"/>
              <a:t>Install a complete solution such as Anaconda </a:t>
            </a:r>
          </a:p>
          <a:p>
            <a:pPr marL="349250" lvl="1" indent="0">
              <a:buNone/>
            </a:pPr>
            <a:r>
              <a:rPr lang="en-US" dirty="0" smtClean="0"/>
              <a:t>To get all necessary </a:t>
            </a:r>
            <a:r>
              <a:rPr lang="en-US" dirty="0" err="1" smtClean="0"/>
              <a:t>pkgs</a:t>
            </a:r>
            <a:r>
              <a:rPr lang="en-US" dirty="0" smtClean="0"/>
              <a:t> and nice IDE and interactive environments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python-logo-master-v3-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873"/>
            <a:ext cx="3810000" cy="128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2400"/>
            <a:ext cx="1752600" cy="1225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638800"/>
            <a:ext cx="3429000" cy="50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0"/>
            <a:ext cx="6404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Other option for complete python </a:t>
            </a:r>
            <a:r>
              <a:rPr lang="en-US" sz="2000" dirty="0" err="1" smtClean="0"/>
              <a:t>sci</a:t>
            </a:r>
            <a:r>
              <a:rPr lang="en-US" sz="2000" dirty="0" smtClean="0"/>
              <a:t> data solution: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5257800"/>
            <a:ext cx="1600200" cy="12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analysis:</a:t>
            </a:r>
            <a:br>
              <a:rPr lang="en-US" dirty="0" smtClean="0"/>
            </a:br>
            <a:r>
              <a:rPr lang="en-US" dirty="0" smtClean="0"/>
              <a:t>simple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25360" r="-25360"/>
          <a:stretch>
            <a:fillRect/>
          </a:stretch>
        </p:blipFill>
        <p:spPr>
          <a:xfrm>
            <a:off x="304800" y="1600200"/>
            <a:ext cx="9029922" cy="4876799"/>
          </a:xfrm>
        </p:spPr>
      </p:pic>
      <p:sp>
        <p:nvSpPr>
          <p:cNvPr id="6" name="Rectangle 5"/>
          <p:cNvSpPr/>
          <p:nvPr/>
        </p:nvSpPr>
        <p:spPr>
          <a:xfrm>
            <a:off x="6517970" y="6172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analysis: R simple example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20719" r="-20719"/>
          <a:stretch>
            <a:fillRect/>
          </a:stretch>
        </p:blipFill>
        <p:spPr>
          <a:xfrm>
            <a:off x="-381000" y="1500092"/>
            <a:ext cx="9876478" cy="5334000"/>
          </a:xfrm>
        </p:spPr>
      </p:pic>
    </p:spTree>
    <p:extLst>
      <p:ext uri="{BB962C8B-B14F-4D97-AF65-F5344CB8AC3E}">
        <p14:creationId xmlns:p14="http://schemas.microsoft.com/office/powerpoint/2010/main" val="39201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analysis: R simple example</a:t>
            </a:r>
            <a:endParaRPr lang="en-US" dirty="0"/>
          </a:p>
        </p:txBody>
      </p:sp>
      <p:pic>
        <p:nvPicPr>
          <p:cNvPr id="4" name="Content Placeholder 3" descr="RStudio code pane bes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6794"/>
          <a:stretch>
            <a:fillRect/>
          </a:stretch>
        </p:blipFill>
        <p:spPr>
          <a:xfrm>
            <a:off x="90420" y="1676400"/>
            <a:ext cx="9029924" cy="4876800"/>
          </a:xfrm>
        </p:spPr>
      </p:pic>
    </p:spTree>
    <p:extLst>
      <p:ext uri="{BB962C8B-B14F-4D97-AF65-F5344CB8AC3E}">
        <p14:creationId xmlns:p14="http://schemas.microsoft.com/office/powerpoint/2010/main" val="7797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minute analysis: R simple example</a:t>
            </a:r>
            <a:endParaRPr lang="en-US" dirty="0"/>
          </a:p>
        </p:txBody>
      </p:sp>
      <p:pic>
        <p:nvPicPr>
          <p:cNvPr id="5" name="Content Placeholder 4" descr="Rstudio file view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" b="6794"/>
          <a:stretch>
            <a:fillRect/>
          </a:stretch>
        </p:blipFill>
        <p:spPr>
          <a:xfrm>
            <a:off x="102770" y="1905001"/>
            <a:ext cx="8888830" cy="4800599"/>
          </a:xfrm>
        </p:spPr>
      </p:pic>
    </p:spTree>
    <p:extLst>
      <p:ext uri="{BB962C8B-B14F-4D97-AF65-F5344CB8AC3E}">
        <p14:creationId xmlns:p14="http://schemas.microsoft.com/office/powerpoint/2010/main" val="39349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minute </a:t>
            </a:r>
            <a:r>
              <a:rPr lang="en-US" dirty="0" smtClean="0"/>
              <a:t>analysis: </a:t>
            </a:r>
            <a:r>
              <a:rPr lang="en-US" dirty="0"/>
              <a:t>R simple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250" b="9250"/>
          <a:stretch>
            <a:fillRect/>
          </a:stretch>
        </p:blipFill>
        <p:spPr>
          <a:xfrm>
            <a:off x="533400" y="2362200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2279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530</TotalTime>
  <Words>985</Words>
  <Application>Microsoft Office PowerPoint</Application>
  <PresentationFormat>On-screen Show (4:3)</PresentationFormat>
  <Paragraphs>157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PowerPoint Presentation</vt:lpstr>
      <vt:lpstr>+</vt:lpstr>
      <vt:lpstr>Python</vt:lpstr>
      <vt:lpstr>+</vt:lpstr>
      <vt:lpstr>15 minute analysis: simple examples</vt:lpstr>
      <vt:lpstr>15 minute analysis: R simple example</vt:lpstr>
      <vt:lpstr>15 minute analysis: R simple example</vt:lpstr>
      <vt:lpstr>15 minute analysis: R simple example</vt:lpstr>
      <vt:lpstr>15 minute analysis: R simple example</vt:lpstr>
      <vt:lpstr>15 minute analysis: Python example</vt:lpstr>
      <vt:lpstr>15 minute analysis: Python example</vt:lpstr>
      <vt:lpstr>PowerPoint Presentation</vt:lpstr>
      <vt:lpstr>15 minute analysis: Python example</vt:lpstr>
      <vt:lpstr>15 minute analysis: Python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TRNERR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Software for SWMP data analysis</dc:title>
  <dc:creator>mc</dc:creator>
  <cp:lastModifiedBy>mc</cp:lastModifiedBy>
  <cp:revision>50</cp:revision>
  <dcterms:created xsi:type="dcterms:W3CDTF">2014-02-05T23:54:13Z</dcterms:created>
  <dcterms:modified xsi:type="dcterms:W3CDTF">2014-02-25T23:38:09Z</dcterms:modified>
</cp:coreProperties>
</file>